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Batang" panose="02030600000101010101" pitchFamily="18" charset="-127"/>
      <p:regular r:id="rId18"/>
    </p:embeddedFont>
    <p:embeddedFont>
      <p:font typeface="Cambria" panose="02040503050406030204" pitchFamily="18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ndara" panose="020E050203030302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iHgFRN+pJehB1+7sJRbW1YT5hR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756244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2105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2fad8aead9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12fad8aead9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12fad8aead9_0_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5108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2fad8aead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12fad8aead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12fad8aead9_0_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3169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2fad8aead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2fad8aead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g12fad8aead9_0_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7594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2fad8aead9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2fad8aead9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g12fad8aead9_0_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146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2fad8aead9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2fad8aead9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g12fad8aead9_0_2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8007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2fad8aead9_0_2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12fad8aead9_0_2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g12fad8aead9_0_2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0181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9356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5547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2fad8aead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2fad8aead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g12fad8aead9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299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2fad8aead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2fad8aead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g12fad8aead9_0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8074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2fad8aead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2fad8aead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g12fad8aead9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742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2fad8aead9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12fad8aead9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g12fad8aead9_0_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542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2fad8aead9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2fad8aead9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12fad8aead9_0_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2079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2fad8aead9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12fad8aead9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g12fad8aead9_0_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2452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body" idx="1"/>
          </p:nvPr>
        </p:nvSpPr>
        <p:spPr>
          <a:xfrm>
            <a:off x="304800" y="13144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4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body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"/>
          <p:cNvSpPr/>
          <p:nvPr/>
        </p:nvSpPr>
        <p:spPr>
          <a:xfrm>
            <a:off x="719737" y="1733550"/>
            <a:ext cx="4907096" cy="73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i="0" u="none" strike="noStrike" cap="none" dirty="0">
                <a:solidFill>
                  <a:srgbClr val="0F243E"/>
                </a:solidFill>
                <a:latin typeface="Candara"/>
                <a:ea typeface="Candara"/>
                <a:cs typeface="Candara"/>
                <a:sym typeface="Candara"/>
              </a:rPr>
              <a:t>Media </a:t>
            </a:r>
            <a:r>
              <a:rPr lang="en-US" sz="4200" b="1" i="0" u="none" strike="noStrike" cap="none" dirty="0" err="1">
                <a:solidFill>
                  <a:srgbClr val="0F243E"/>
                </a:solidFill>
                <a:latin typeface="Candara"/>
                <a:ea typeface="Candara"/>
                <a:cs typeface="Candara"/>
                <a:sym typeface="Candara"/>
              </a:rPr>
              <a:t>Pembelajaran</a:t>
            </a:r>
            <a:endParaRPr sz="4200" b="1" i="0" u="none" strike="noStrike" cap="none" dirty="0">
              <a:solidFill>
                <a:srgbClr val="0F243E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38645" y="2522494"/>
            <a:ext cx="5669280" cy="10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err="1">
                <a:solidFill>
                  <a:schemeClr val="dk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alibri" panose="020F0502020204030204" pitchFamily="34" charset="0"/>
                <a:sym typeface="Batang"/>
              </a:rPr>
              <a:t>Sosiologi</a:t>
            </a:r>
            <a:endParaRPr sz="6000" b="1" i="0" u="none" strike="noStrike" cap="none" dirty="0">
              <a:solidFill>
                <a:schemeClr val="dk1"/>
              </a:solidFill>
              <a:latin typeface="Batang" panose="02030600000101010101" pitchFamily="18" charset="-127"/>
              <a:ea typeface="Batang" panose="02030600000101010101" pitchFamily="18" charset="-127"/>
              <a:cs typeface="Calibri" panose="020F0502020204030204" pitchFamily="34" charset="0"/>
              <a:sym typeface="Batang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 err="1">
                <a:solidFill>
                  <a:schemeClr val="dk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alibri" panose="020F0502020204030204" pitchFamily="34" charset="0"/>
                <a:sym typeface="Batang"/>
              </a:rPr>
              <a:t>untuk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alibri" panose="020F0502020204030204" pitchFamily="34" charset="0"/>
                <a:sym typeface="Batang"/>
              </a:rPr>
              <a:t> SMA/MA </a:t>
            </a:r>
            <a:r>
              <a:rPr lang="en-US" sz="2400" b="1" i="0" u="none" strike="noStrike" cap="none" dirty="0" err="1">
                <a:solidFill>
                  <a:schemeClr val="dk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alibri" panose="020F0502020204030204" pitchFamily="34" charset="0"/>
                <a:sym typeface="Batang"/>
              </a:rPr>
              <a:t>Kelas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alibri" panose="020F0502020204030204" pitchFamily="34" charset="0"/>
                <a:sym typeface="Batang"/>
              </a:rPr>
              <a:t> X</a:t>
            </a:r>
            <a:endParaRPr sz="2400" b="1" i="0" u="none" strike="noStrike" cap="none" dirty="0">
              <a:solidFill>
                <a:schemeClr val="dk1"/>
              </a:solidFill>
              <a:latin typeface="Batang" panose="02030600000101010101" pitchFamily="18" charset="-127"/>
              <a:ea typeface="Batang" panose="02030600000101010101" pitchFamily="18" charset="-127"/>
              <a:cs typeface="Calibri" panose="020F0502020204030204" pitchFamily="34" charset="0"/>
              <a:sym typeface="Batang"/>
            </a:endParaRPr>
          </a:p>
        </p:txBody>
      </p:sp>
      <p:cxnSp>
        <p:nvCxnSpPr>
          <p:cNvPr id="96" name="Google Shape;96;p1"/>
          <p:cNvCxnSpPr/>
          <p:nvPr/>
        </p:nvCxnSpPr>
        <p:spPr>
          <a:xfrm>
            <a:off x="567245" y="2533650"/>
            <a:ext cx="521208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97" name="Google Shape;97;p1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98" name="Google Shape;98;p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99" name="Google Shape;99;p1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00" name="Google Shape;100;p1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01" name="Google Shape;101;p1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02" name="Google Shape;102;p1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3" name="Google Shape;103;p1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4" name="Google Shape;104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07925" y="348800"/>
            <a:ext cx="2830139" cy="399732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Google Shape;248;g12fad8aead9_0_4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49" name="Google Shape;249;g12fad8aead9_0_4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50" name="Google Shape;250;g12fad8aead9_0_40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51" name="Google Shape;251;g12fad8aead9_0_40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52" name="Google Shape;252;g12fad8aead9_0_40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53" name="Google Shape;253;g12fad8aead9_0_40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54" name="Google Shape;254;g12fad8aead9_0_40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5" name="Google Shape;255;g12fad8aead9_0_40"/>
          <p:cNvSpPr txBox="1"/>
          <p:nvPr/>
        </p:nvSpPr>
        <p:spPr>
          <a:xfrm>
            <a:off x="533400" y="384035"/>
            <a:ext cx="66561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advokasi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berfungsi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basis data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berlangsungnya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advokasi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isu-isu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publik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g12fad8aead9_0_40"/>
          <p:cNvSpPr txBox="1"/>
          <p:nvPr/>
        </p:nvSpPr>
        <p:spPr>
          <a:xfrm>
            <a:off x="175951" y="1307334"/>
            <a:ext cx="5649496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pemberdayaan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marjinal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buruh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petani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nelayan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konflik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horizontal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pengambilan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instansi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pemerintah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maupun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swasta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dibutuhkan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karena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akurat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pertimbangan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7" name="Google Shape;257;g12fad8aead9_0_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11625" y="1138775"/>
            <a:ext cx="3104800" cy="31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g12fad8aead9_0_40"/>
          <p:cNvSpPr txBox="1"/>
          <p:nvPr/>
        </p:nvSpPr>
        <p:spPr>
          <a:xfrm rot="-5400000" flipH="1">
            <a:off x="7898350" y="2555850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freepik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g12fad8aead9_0_4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65" name="Google Shape;265;g12fad8aead9_0_4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66" name="Google Shape;266;g12fad8aead9_0_4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67" name="Google Shape;267;g12fad8aead9_0_45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68" name="Google Shape;268;g12fad8aead9_0_45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69" name="Google Shape;269;g12fad8aead9_0_45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70" name="Google Shape;270;g12fad8aead9_0_45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1" name="Google Shape;271;g12fad8aead9_0_45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Peran Sosiologi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72" name="Google Shape;272;g12fad8aead9_0_45"/>
          <p:cNvSpPr txBox="1"/>
          <p:nvPr/>
        </p:nvSpPr>
        <p:spPr>
          <a:xfrm>
            <a:off x="115800" y="1082554"/>
            <a:ext cx="3883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C987E"/>
              </a:buClr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Sosiolog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ahli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riset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b="1" dirty="0">
              <a:solidFill>
                <a:srgbClr val="2C98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3" name="Google Shape;273;g12fad8aead9_0_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40325" y="1264451"/>
            <a:ext cx="3883199" cy="258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g12fad8aead9_0_45"/>
          <p:cNvSpPr txBox="1"/>
          <p:nvPr/>
        </p:nvSpPr>
        <p:spPr>
          <a:xfrm rot="-5400000" flipH="1">
            <a:off x="7935750" y="2769050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unsplash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12fad8aead9_0_45"/>
          <p:cNvSpPr txBox="1"/>
          <p:nvPr/>
        </p:nvSpPr>
        <p:spPr>
          <a:xfrm>
            <a:off x="267499" y="1571104"/>
            <a:ext cx="4430400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berfokus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pengumpulan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penggunaan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melalui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riset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Tujuannya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kehidupan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Data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kemudian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diolah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ilmiah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berguna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pengambilan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keputusan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memecahkan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masalah-masalah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Google Shape;281;g12fad8aead9_0_5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82" name="Google Shape;282;g12fad8aead9_0_5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83" name="Google Shape;283;g12fad8aead9_0_50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84" name="Google Shape;284;g12fad8aead9_0_50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85" name="Google Shape;285;g12fad8aead9_0_50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86" name="Google Shape;286;g12fad8aead9_0_50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87" name="Google Shape;287;g12fad8aead9_0_50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8" name="Google Shape;288;g12fad8aead9_0_50"/>
          <p:cNvSpPr txBox="1"/>
          <p:nvPr/>
        </p:nvSpPr>
        <p:spPr>
          <a:xfrm>
            <a:off x="0" y="612758"/>
            <a:ext cx="47298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2C987E"/>
              </a:buClr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Sosiolog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konsultan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b="1" dirty="0">
              <a:solidFill>
                <a:srgbClr val="2C98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g12fad8aead9_0_50"/>
          <p:cNvSpPr txBox="1"/>
          <p:nvPr/>
        </p:nvSpPr>
        <p:spPr>
          <a:xfrm>
            <a:off x="177700" y="1155733"/>
            <a:ext cx="4466024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Prediksi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membantu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memperkirakan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pengaruh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mungkin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Setiap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prediksi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Artinya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diambil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harapan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menghasilkan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pengaruh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dampak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diinginkan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0" name="Google Shape;290;g12fad8aead9_0_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4225" y="1143700"/>
            <a:ext cx="3941224" cy="2627483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g12fad8aead9_0_50"/>
          <p:cNvSpPr txBox="1"/>
          <p:nvPr/>
        </p:nvSpPr>
        <p:spPr>
          <a:xfrm rot="-5400000" flipH="1">
            <a:off x="7935750" y="2769050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unsplash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g12fad8aead9_0_5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98" name="Google Shape;298;g12fad8aead9_0_5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99" name="Google Shape;299;g12fad8aead9_0_5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300" name="Google Shape;300;g12fad8aead9_0_55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01" name="Google Shape;301;g12fad8aead9_0_55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302" name="Google Shape;302;g12fad8aead9_0_55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03" name="Google Shape;303;g12fad8aead9_0_55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4" name="Google Shape;304;g12fad8aead9_0_55"/>
          <p:cNvSpPr txBox="1"/>
          <p:nvPr/>
        </p:nvSpPr>
        <p:spPr>
          <a:xfrm>
            <a:off x="233800" y="379800"/>
            <a:ext cx="3000000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C987E"/>
              </a:buClr>
              <a:buSzPts val="1400"/>
              <a:buChar char="●"/>
            </a:pPr>
            <a:r>
              <a:rPr lang="en-US" b="1">
                <a:solidFill>
                  <a:srgbClr val="2C987E"/>
                </a:solidFill>
              </a:rPr>
              <a:t>Sosiolog sebagai praktisi </a:t>
            </a:r>
            <a:endParaRPr b="1">
              <a:solidFill>
                <a:srgbClr val="2C987E"/>
              </a:solidFill>
            </a:endParaRPr>
          </a:p>
        </p:txBody>
      </p:sp>
      <p:sp>
        <p:nvSpPr>
          <p:cNvPr id="305" name="Google Shape;305;g12fad8aead9_0_55"/>
          <p:cNvSpPr txBox="1"/>
          <p:nvPr/>
        </p:nvSpPr>
        <p:spPr>
          <a:xfrm>
            <a:off x="233800" y="900800"/>
            <a:ext cx="4645500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Beberapa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terlibat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perencanaan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pelaksanaan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kegiatan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Mereka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saran-saran,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penyelesaian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antarkaryawan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moral,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antarkelompok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6" name="Google Shape;306;g12fad8aead9_0_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79300" y="964125"/>
            <a:ext cx="3768801" cy="251687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g12fad8aead9_0_55"/>
          <p:cNvSpPr txBox="1"/>
          <p:nvPr/>
        </p:nvSpPr>
        <p:spPr>
          <a:xfrm rot="-5400000" flipH="1">
            <a:off x="7879625" y="2460125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unsplash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oogle Shape;313;g12fad8aead9_0_247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14" name="Google Shape;314;g12fad8aead9_0_24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315" name="Google Shape;315;g12fad8aead9_0_247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316" name="Google Shape;316;g12fad8aead9_0_247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17" name="Google Shape;317;g12fad8aead9_0_247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318" name="Google Shape;318;g12fad8aead9_0_247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19" name="Google Shape;319;g12fad8aead9_0_247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g12fad8aead9_0_247"/>
          <p:cNvSpPr txBox="1"/>
          <p:nvPr/>
        </p:nvSpPr>
        <p:spPr>
          <a:xfrm>
            <a:off x="168350" y="515224"/>
            <a:ext cx="3888000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C987E"/>
              </a:buClr>
              <a:buSzPts val="1400"/>
              <a:buChar char="●"/>
            </a:pPr>
            <a:r>
              <a:rPr lang="en-US" b="1">
                <a:solidFill>
                  <a:srgbClr val="2C987E"/>
                </a:solidFill>
              </a:rPr>
              <a:t>Sosiolog sebagai guru atau pendidik</a:t>
            </a:r>
            <a:endParaRPr b="1">
              <a:solidFill>
                <a:srgbClr val="2C987E"/>
              </a:solidFill>
            </a:endParaRPr>
          </a:p>
        </p:txBody>
      </p:sp>
      <p:sp>
        <p:nvSpPr>
          <p:cNvPr id="321" name="Google Shape;321;g12fad8aead9_0_247"/>
          <p:cNvSpPr txBox="1"/>
          <p:nvPr/>
        </p:nvSpPr>
        <p:spPr>
          <a:xfrm>
            <a:off x="168350" y="1005401"/>
            <a:ext cx="4645500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Mengajar merupakan salah satu kegiatan yang dapat digeluti oleh seorang sosiolog. Sebagai seorang pendidik, sosiolog berperan dalam mengajarkan dan mengembangkan sosiologi sebagai ilmu di berbagai bidang dengan memberikan contoh-contoh yang terdapat di masyarakat.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2" name="Google Shape;322;g12fad8aead9_0_2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3850" y="1050749"/>
            <a:ext cx="3710175" cy="2715851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g12fad8aead9_0_247"/>
          <p:cNvSpPr txBox="1"/>
          <p:nvPr/>
        </p:nvSpPr>
        <p:spPr>
          <a:xfrm rot="-5400000" flipH="1">
            <a:off x="7964225" y="2375525"/>
            <a:ext cx="18144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shutterstock / 496077973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" name="Google Shape;329;g12fad8aead9_0_26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30" name="Google Shape;330;g12fad8aead9_0_26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331" name="Google Shape;331;g12fad8aead9_0_26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332" name="Google Shape;332;g12fad8aead9_0_265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33" name="Google Shape;333;g12fad8aead9_0_265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334" name="Google Shape;334;g12fad8aead9_0_265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35" name="Google Shape;335;g12fad8aead9_0_265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6" name="Google Shape;336;g12fad8aead9_0_265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Hubungan Sosiologi dengan Ilmu Lain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337" name="Google Shape;337;g12fad8aead9_0_265"/>
          <p:cNvSpPr txBox="1"/>
          <p:nvPr/>
        </p:nvSpPr>
        <p:spPr>
          <a:xfrm>
            <a:off x="383425" y="851050"/>
            <a:ext cx="40296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Perbedaan antara sosiologi dan disiplin ilmu lainnya bukan pada topik masing-masing penelitian, tetapi dalam perspektif disiplin masing-masing terhadap objek kajiannya.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g12fad8aead9_0_265"/>
          <p:cNvSpPr txBox="1"/>
          <p:nvPr/>
        </p:nvSpPr>
        <p:spPr>
          <a:xfrm>
            <a:off x="383425" y="2582750"/>
            <a:ext cx="4282200" cy="19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Seorang sosiolog juga belajar budaya seperti seorang antropolog. Antropologi adalah studi tentang budaya manusia. Seorang antropolog mempelajari bagaimana orang hidup dalam budaya yang berbeda, dan bagaimana budaya berkembang.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g12fad8aead9_0_265"/>
          <p:cNvSpPr txBox="1"/>
          <p:nvPr/>
        </p:nvSpPr>
        <p:spPr>
          <a:xfrm>
            <a:off x="4975175" y="851050"/>
            <a:ext cx="37197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Sosiologi juga berbeda dengan sejarah. Sosiologi memerhatikan proses kemasyarakatan yang timbul dari hubungan antarmanusia dalam situasi berbeda.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g12fad8aead9_0_265"/>
          <p:cNvSpPr txBox="1"/>
          <p:nvPr/>
        </p:nvSpPr>
        <p:spPr>
          <a:xfrm>
            <a:off x="4975175" y="2582750"/>
            <a:ext cx="38598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Dalam penelitiannya, sosiologi sama seperti ilmu sosial yang lain juga menggunakan angka-angka matematis, seperti data statistik, sebagai salah satu alat analisis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110;p2"/>
          <p:cNvGrpSpPr/>
          <p:nvPr/>
        </p:nvGrpSpPr>
        <p:grpSpPr>
          <a:xfrm>
            <a:off x="0" y="1413510"/>
            <a:ext cx="4542900" cy="4984041"/>
            <a:chOff x="0" y="1413510"/>
            <a:chExt cx="4542900" cy="4984041"/>
          </a:xfrm>
        </p:grpSpPr>
        <p:sp>
          <p:nvSpPr>
            <p:cNvPr id="111" name="Google Shape;111;p2"/>
            <p:cNvSpPr txBox="1"/>
            <p:nvPr/>
          </p:nvSpPr>
          <p:spPr>
            <a:xfrm>
              <a:off x="0" y="1779051"/>
              <a:ext cx="4542900" cy="4618500"/>
            </a:xfrm>
            <a:prstGeom prst="rect">
              <a:avLst/>
            </a:prstGeom>
            <a:solidFill>
              <a:srgbClr val="FBD4B4"/>
            </a:solidFill>
            <a:ln>
              <a:noFill/>
            </a:ln>
          </p:spPr>
          <p:txBody>
            <a:bodyPr spcFirstLastPara="1" wrap="square" lIns="214225" tIns="107100" rIns="214225" bIns="1071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Peserta didik diharapkan mampu:</a:t>
              </a:r>
              <a:endParaRPr sz="1600"/>
            </a:p>
            <a:p>
              <a:pPr marL="317091" marR="0" lvl="0" indent="-329791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menyimpulkan sejarah sosiologi sebagai ilmu sosial.</a:t>
              </a:r>
              <a:endPara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329791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memerinci beberapa konsep dan teori sosiologi.</a:t>
              </a:r>
              <a:endPara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329791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menjelaskan beberapa paradigma dalam sosiologi.</a:t>
              </a:r>
              <a:endPara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329791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menjelaskan fungsi dan peran sosiologi sebagai ilmu yang mengkaji masyarakat</a:t>
              </a:r>
              <a:endParaRPr sz="1600"/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17091" marR="0" lvl="0" indent="-228190" algn="l" rtl="0"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0" y="1413510"/>
              <a:ext cx="4542830" cy="369332"/>
            </a:xfrm>
            <a:prstGeom prst="rect">
              <a:avLst/>
            </a:prstGeom>
            <a:solidFill>
              <a:srgbClr val="2C987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ndara"/>
                  <a:ea typeface="Candara"/>
                  <a:cs typeface="Candara"/>
                  <a:sym typeface="Candara"/>
                </a:rPr>
                <a:t>Tujuan Pembelajaran</a:t>
              </a:r>
              <a:endParaRPr sz="180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endParaRPr>
            </a:p>
          </p:txBody>
        </p:sp>
      </p:grpSp>
      <p:grpSp>
        <p:nvGrpSpPr>
          <p:cNvPr id="113" name="Google Shape;113;p2"/>
          <p:cNvGrpSpPr/>
          <p:nvPr/>
        </p:nvGrpSpPr>
        <p:grpSpPr>
          <a:xfrm>
            <a:off x="3762425" y="133350"/>
            <a:ext cx="1619150" cy="457200"/>
            <a:chOff x="3762425" y="133350"/>
            <a:chExt cx="1619150" cy="457200"/>
          </a:xfrm>
        </p:grpSpPr>
        <p:sp>
          <p:nvSpPr>
            <p:cNvPr id="114" name="Google Shape;114;p2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>
                <a:gd name="adj" fmla="val 25000"/>
              </a:avLst>
            </a:prstGeom>
            <a:solidFill>
              <a:srgbClr val="31859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957840" y="161895"/>
              <a:ext cx="1228321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BAB 1</a:t>
              </a:r>
              <a:endParaRPr/>
            </a:p>
          </p:txBody>
        </p:sp>
      </p:grpSp>
      <p:sp>
        <p:nvSpPr>
          <p:cNvPr id="116" name="Google Shape;116;p2"/>
          <p:cNvSpPr/>
          <p:nvPr/>
        </p:nvSpPr>
        <p:spPr>
          <a:xfrm>
            <a:off x="1191505" y="666750"/>
            <a:ext cx="6760990" cy="40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025" tIns="19500" rIns="39025" bIns="195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002060"/>
                </a:solidFill>
                <a:latin typeface="Candara"/>
                <a:ea typeface="Candara"/>
                <a:cs typeface="Candara"/>
                <a:sym typeface="Candara"/>
              </a:rPr>
              <a:t>Pengantar Sosiologi</a:t>
            </a:r>
            <a:endParaRPr sz="2400" b="1">
              <a:solidFill>
                <a:srgbClr val="002060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17" name="Google Shape;117;p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18" name="Google Shape;118;p2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19" name="Google Shape;119;p2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20" name="Google Shape;120;p2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21" name="Google Shape;121;p2"/>
                <p:cNvSpPr txBox="1"/>
                <p:nvPr/>
              </p:nvSpPr>
              <p:spPr>
                <a:xfrm>
                  <a:off x="2057400" y="4732407"/>
                  <a:ext cx="5334000" cy="35394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22" name="Google Shape;122;p2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3"/>
              <a:stretch/>
            </p:blipFill>
            <p:spPr>
              <a:xfrm>
                <a:off x="6172200" y="4734224"/>
                <a:ext cx="2743200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3" name="Google Shape;123;p2"/>
            <p:cNvSpPr/>
            <p:nvPr/>
          </p:nvSpPr>
          <p:spPr>
            <a:xfrm>
              <a:off x="0" y="4722812"/>
              <a:ext cx="1066800" cy="363538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A. Sejarah Sosiologi 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30" name="Google Shape;130;p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31" name="Google Shape;131;p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32" name="Google Shape;132;p3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33" name="Google Shape;133;p3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34" name="Google Shape;134;p3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35" name="Google Shape;135;p3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36" name="Google Shape;136;p3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37" name="Google Shape;137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867375"/>
            <a:ext cx="1856376" cy="238510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"/>
          <p:cNvSpPr txBox="1"/>
          <p:nvPr/>
        </p:nvSpPr>
        <p:spPr>
          <a:xfrm>
            <a:off x="2362775" y="692050"/>
            <a:ext cx="4626900" cy="15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Auguste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Comte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menyatakan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bahwa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ilmu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tentang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gejala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tunduk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pada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hukum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berubah-ubah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harus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dibentuk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pengamatan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terhadap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dugaan-dugaan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/>
          <p:cNvSpPr txBox="1"/>
          <p:nvPr/>
        </p:nvSpPr>
        <p:spPr>
          <a:xfrm>
            <a:off x="152400" y="3354950"/>
            <a:ext cx="23193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Auguste Comte, Filsuf Prancis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/>
          <p:cNvSpPr txBox="1"/>
          <p:nvPr/>
        </p:nvSpPr>
        <p:spPr>
          <a:xfrm rot="-5400000" flipH="1">
            <a:off x="1278575" y="2068825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wikipedia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70775" y="1917025"/>
            <a:ext cx="1754911" cy="238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"/>
          <p:cNvSpPr txBox="1"/>
          <p:nvPr/>
        </p:nvSpPr>
        <p:spPr>
          <a:xfrm rot="-5400000" flipH="1">
            <a:off x="7995475" y="3062900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wikipedia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3"/>
          <p:cNvSpPr txBox="1"/>
          <p:nvPr/>
        </p:nvSpPr>
        <p:spPr>
          <a:xfrm>
            <a:off x="5795350" y="4245725"/>
            <a:ext cx="2644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Émile Durkheim (1858-1917)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3"/>
          <p:cNvSpPr txBox="1"/>
          <p:nvPr/>
        </p:nvSpPr>
        <p:spPr>
          <a:xfrm>
            <a:off x="2384550" y="2616050"/>
            <a:ext cx="4527300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Émile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Durkheim (1858-1917)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mengembangkan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metodologi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melalui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bukunya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i="1" dirty="0">
                <a:latin typeface="Calibri"/>
                <a:ea typeface="Calibri"/>
                <a:cs typeface="Calibri"/>
                <a:sym typeface="Calibri"/>
              </a:rPr>
              <a:t>The Rules of Sociological Method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(1895). Durkheim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menyatakan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bahwa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memiliki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objek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kajian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jelas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fakta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oogle Shape;150;g12fad8aead9_0_1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51" name="Google Shape;151;g12fad8aead9_0_1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52" name="Google Shape;152;g12fad8aead9_0_10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53" name="Google Shape;153;g12fad8aead9_0_10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54" name="Google Shape;154;g12fad8aead9_0_10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55" name="Google Shape;155;g12fad8aead9_0_10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56" name="Google Shape;156;g12fad8aead9_0_10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7" name="Google Shape;157;g12fad8aead9_0_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5800" y="591950"/>
            <a:ext cx="2033800" cy="258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12fad8aead9_0_10"/>
          <p:cNvSpPr txBox="1"/>
          <p:nvPr/>
        </p:nvSpPr>
        <p:spPr>
          <a:xfrm rot="-5400000" flipH="1">
            <a:off x="1772900" y="2093100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wikipedia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12fad8aead9_0_10"/>
          <p:cNvSpPr txBox="1"/>
          <p:nvPr/>
        </p:nvSpPr>
        <p:spPr>
          <a:xfrm>
            <a:off x="515800" y="3263800"/>
            <a:ext cx="21363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Ki Hadjar Dewantara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g12fad8aead9_0_10"/>
          <p:cNvSpPr txBox="1"/>
          <p:nvPr/>
        </p:nvSpPr>
        <p:spPr>
          <a:xfrm>
            <a:off x="3035900" y="1094150"/>
            <a:ext cx="5592300" cy="24467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Ki </a:t>
            </a:r>
            <a:r>
              <a:rPr lang="en-US" dirty="0" err="1"/>
              <a:t>Hadjar</a:t>
            </a:r>
            <a:r>
              <a:rPr lang="en-US" dirty="0"/>
              <a:t> </a:t>
            </a:r>
            <a:r>
              <a:rPr lang="en-US" dirty="0" err="1"/>
              <a:t>Dewantara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/>
              <a:t>mempraktikkan</a:t>
            </a:r>
            <a:r>
              <a:rPr lang="en-US" dirty="0"/>
              <a:t> </a:t>
            </a:r>
            <a:r>
              <a:rPr lang="en-US" dirty="0" err="1"/>
              <a:t>konsep-konsep</a:t>
            </a:r>
            <a:r>
              <a:rPr lang="en-US" dirty="0"/>
              <a:t>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sosiologi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kekeluargaan</a:t>
            </a:r>
            <a:r>
              <a:rPr lang="en-US" dirty="0"/>
              <a:t>, </a:t>
            </a:r>
            <a:r>
              <a:rPr lang="en-US" dirty="0" err="1"/>
              <a:t>dalam</a:t>
            </a:r>
            <a:r>
              <a:rPr lang="en-US" dirty="0"/>
              <a:t> proses </a:t>
            </a:r>
            <a:r>
              <a:rPr lang="en-US" dirty="0" err="1"/>
              <a:t>pendidikan</a:t>
            </a:r>
            <a:r>
              <a:rPr lang="en-US" dirty="0"/>
              <a:t> di Taman </a:t>
            </a:r>
            <a:r>
              <a:rPr lang="en-US" dirty="0" err="1"/>
              <a:t>Siswa</a:t>
            </a:r>
            <a:r>
              <a:rPr lang="en-US" dirty="0"/>
              <a:t> yang </a:t>
            </a:r>
            <a:r>
              <a:rPr lang="en-US" dirty="0" err="1"/>
              <a:t>didirikannya</a:t>
            </a:r>
            <a:r>
              <a:rPr lang="en-US" dirty="0"/>
              <a:t>.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tercermin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semboyan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Taman </a:t>
            </a:r>
            <a:r>
              <a:rPr lang="en-US" dirty="0" err="1"/>
              <a:t>Siswa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“</a:t>
            </a:r>
            <a:r>
              <a:rPr lang="en-US" i="1" dirty="0" err="1"/>
              <a:t>ing</a:t>
            </a:r>
            <a:r>
              <a:rPr lang="en-US" i="1" dirty="0"/>
              <a:t> </a:t>
            </a:r>
            <a:r>
              <a:rPr lang="en-US" i="1" dirty="0" err="1"/>
              <a:t>ngarsa</a:t>
            </a:r>
            <a:r>
              <a:rPr lang="en-US" i="1" dirty="0"/>
              <a:t> sung </a:t>
            </a:r>
            <a:r>
              <a:rPr lang="en-US" i="1" dirty="0" err="1"/>
              <a:t>tuladha</a:t>
            </a:r>
            <a:r>
              <a:rPr lang="en-US" i="1" dirty="0"/>
              <a:t>, </a:t>
            </a:r>
            <a:r>
              <a:rPr lang="en-US" i="1" dirty="0" err="1"/>
              <a:t>ing</a:t>
            </a:r>
            <a:r>
              <a:rPr lang="en-US" i="1" dirty="0"/>
              <a:t> </a:t>
            </a:r>
            <a:r>
              <a:rPr lang="en-US" i="1" dirty="0" err="1"/>
              <a:t>madya</a:t>
            </a:r>
            <a:r>
              <a:rPr lang="en-US" i="1" dirty="0"/>
              <a:t> </a:t>
            </a:r>
            <a:r>
              <a:rPr lang="en-US" i="1" dirty="0" err="1"/>
              <a:t>mangun</a:t>
            </a:r>
            <a:r>
              <a:rPr lang="en-US" i="1" dirty="0"/>
              <a:t> </a:t>
            </a:r>
            <a:r>
              <a:rPr lang="en-US" i="1" dirty="0" err="1"/>
              <a:t>karsa</a:t>
            </a:r>
            <a:r>
              <a:rPr lang="en-US" i="1" dirty="0"/>
              <a:t>, tut </a:t>
            </a:r>
            <a:r>
              <a:rPr lang="en-US" i="1" dirty="0" err="1"/>
              <a:t>wuri</a:t>
            </a:r>
            <a:r>
              <a:rPr lang="en-US" i="1" dirty="0"/>
              <a:t> </a:t>
            </a:r>
            <a:r>
              <a:rPr lang="en-US" i="1" dirty="0" err="1"/>
              <a:t>handayani</a:t>
            </a:r>
            <a:r>
              <a:rPr lang="en-US" dirty="0"/>
              <a:t>” yang </a:t>
            </a:r>
            <a:r>
              <a:rPr lang="en-US" dirty="0" err="1"/>
              <a:t>berarti</a:t>
            </a:r>
            <a:r>
              <a:rPr lang="en-US" dirty="0"/>
              <a:t> "di </a:t>
            </a:r>
            <a:r>
              <a:rPr lang="en-US" dirty="0" err="1"/>
              <a:t>depan</a:t>
            </a:r>
            <a:r>
              <a:rPr lang="en-US" dirty="0"/>
              <a:t> </a:t>
            </a:r>
            <a:r>
              <a:rPr lang="en-US" dirty="0" err="1"/>
              <a:t>memberi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, di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memberi</a:t>
            </a:r>
            <a:r>
              <a:rPr lang="en-US" dirty="0"/>
              <a:t> </a:t>
            </a:r>
            <a:r>
              <a:rPr lang="en-US" dirty="0" err="1"/>
              <a:t>semangat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di </a:t>
            </a:r>
            <a:r>
              <a:rPr lang="en-US" dirty="0" err="1"/>
              <a:t>belakang</a:t>
            </a:r>
            <a:r>
              <a:rPr lang="en-US" dirty="0"/>
              <a:t> </a:t>
            </a:r>
            <a:r>
              <a:rPr lang="en-US" dirty="0" err="1"/>
              <a:t>memberi</a:t>
            </a:r>
            <a:r>
              <a:rPr lang="en-US" dirty="0"/>
              <a:t> </a:t>
            </a:r>
            <a:r>
              <a:rPr lang="en-US" dirty="0" err="1"/>
              <a:t>dorongan</a:t>
            </a:r>
            <a:r>
              <a:rPr lang="en-US" dirty="0"/>
              <a:t>".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g12fad8aead9_0_1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67" name="Google Shape;167;g12fad8aead9_0_1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68" name="Google Shape;168;g12fad8aead9_0_1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69" name="Google Shape;169;g12fad8aead9_0_15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70" name="Google Shape;170;g12fad8aead9_0_15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71" name="Google Shape;171;g12fad8aead9_0_15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72" name="Google Shape;172;g12fad8aead9_0_15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" name="Google Shape;173;g12fad8aead9_0_15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Sosiologi sebagai Ilmu Sosial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174" name="Google Shape;174;g12fad8aead9_0_15"/>
          <p:cNvSpPr txBox="1"/>
          <p:nvPr/>
        </p:nvSpPr>
        <p:spPr>
          <a:xfrm>
            <a:off x="504975" y="1380450"/>
            <a:ext cx="4617600" cy="256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mempelajari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masyarakat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objek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kajian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sosiologi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memfokuskan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studinya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pada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Hubungan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timbal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balik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antara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manusia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satu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manusia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lainnya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Hubungan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antara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individu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kelompok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Hubungan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antara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kelompok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satu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kelompok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lainnya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Proses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timbul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hubungan-hubungan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tersebut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masyarakat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5" name="Google Shape;175;g12fad8aead9_0_15"/>
          <p:cNvPicPr preferRelativeResize="0"/>
          <p:nvPr/>
        </p:nvPicPr>
        <p:blipFill rotWithShape="1">
          <a:blip r:embed="rId5">
            <a:alphaModFix/>
          </a:blip>
          <a:srcRect t="20375"/>
          <a:stretch/>
        </p:blipFill>
        <p:spPr>
          <a:xfrm>
            <a:off x="5546450" y="982975"/>
            <a:ext cx="2778386" cy="3319148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g12fad8aead9_0_15"/>
          <p:cNvSpPr txBox="1"/>
          <p:nvPr/>
        </p:nvSpPr>
        <p:spPr>
          <a:xfrm rot="-5400000" flipH="1">
            <a:off x="7655200" y="3217925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unsplash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g12fad8aead9_0_2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3" name="Google Shape;183;g12fad8aead9_0_2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184" name="Google Shape;184;g12fad8aead9_0_20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185" name="Google Shape;185;g12fad8aead9_0_20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86" name="Google Shape;186;g12fad8aead9_0_20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187" name="Google Shape;187;g12fad8aead9_0_20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88" name="Google Shape;188;g12fad8aead9_0_20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" name="Google Shape;189;g12fad8aead9_0_20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Sosiologi sebagai Ilmu Pengetahuan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190" name="Google Shape;190;g12fad8aead9_0_20"/>
          <p:cNvSpPr txBox="1"/>
          <p:nvPr/>
        </p:nvSpPr>
        <p:spPr>
          <a:xfrm>
            <a:off x="589350" y="692025"/>
            <a:ext cx="79653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Adapun ciri-ciri sosiologi sebagai ilmu pengetahuan adalah sebagai berikut.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g12fad8aead9_0_20"/>
          <p:cNvSpPr txBox="1"/>
          <p:nvPr/>
        </p:nvSpPr>
        <p:spPr>
          <a:xfrm>
            <a:off x="589350" y="1116088"/>
            <a:ext cx="79653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bersifat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empiris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spekulatif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menggunakan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sehat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melakukan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kajian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tentang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hasil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observasi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g12fad8aead9_0_20"/>
          <p:cNvSpPr txBox="1"/>
          <p:nvPr/>
        </p:nvSpPr>
        <p:spPr>
          <a:xfrm>
            <a:off x="589350" y="1874588"/>
            <a:ext cx="79185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bersifat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teoritis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berusaha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menyusun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abstraksi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hasil-hasil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observasi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Abstraksi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kerangka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unsur-unsur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observasi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disusun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logis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Tujuannya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juga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menjelaskan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hubungan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sebab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akibat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g12fad8aead9_0_20"/>
          <p:cNvSpPr txBox="1"/>
          <p:nvPr/>
        </p:nvSpPr>
        <p:spPr>
          <a:xfrm>
            <a:off x="589350" y="2797988"/>
            <a:ext cx="7694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bersifat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kumulatif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Teori-teori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dibentuk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teori-teori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sebelumnya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arti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memperbaiki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memperluas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memperhalus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teori-teori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lama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g12fad8aead9_0_20"/>
          <p:cNvSpPr txBox="1"/>
          <p:nvPr/>
        </p:nvSpPr>
        <p:spPr>
          <a:xfrm>
            <a:off x="589350" y="3721400"/>
            <a:ext cx="7656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bersifat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nonetis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mencari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buruk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fakta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tetapi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menjelaskan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fakta-fakta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tersebut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analitis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oogle Shape;200;g12fad8aead9_0_2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01" name="Google Shape;201;g12fad8aead9_0_2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02" name="Google Shape;202;g12fad8aead9_0_2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03" name="Google Shape;203;g12fad8aead9_0_25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04" name="Google Shape;204;g12fad8aead9_0_25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05" name="Google Shape;205;g12fad8aead9_0_25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06" name="Google Shape;206;g12fad8aead9_0_25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g12fad8aead9_0_25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Sosiologi sebagai Ilmu dengan Paradigma Ganda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08" name="Google Shape;208;g12fad8aead9_0_25"/>
          <p:cNvSpPr txBox="1"/>
          <p:nvPr/>
        </p:nvSpPr>
        <p:spPr>
          <a:xfrm>
            <a:off x="369600" y="710725"/>
            <a:ext cx="84048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Ritzer dalam bukunya, S</a:t>
            </a:r>
            <a:r>
              <a:rPr lang="en-US" sz="1600" i="1">
                <a:latin typeface="Calibri"/>
                <a:ea typeface="Calibri"/>
                <a:cs typeface="Calibri"/>
                <a:sym typeface="Calibri"/>
              </a:rPr>
              <a:t>ociology: A Multiple Paradigm Science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 (1975), menyatakan ada tiga paradigma utama sosiologi. 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g12fad8aead9_0_25"/>
          <p:cNvSpPr txBox="1"/>
          <p:nvPr/>
        </p:nvSpPr>
        <p:spPr>
          <a:xfrm>
            <a:off x="369599" y="1387825"/>
            <a:ext cx="8404801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Paradigma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Fakta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paradigma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kajian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sosiologi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fakta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berbeda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nyata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(material entity)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nyata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(n</a:t>
            </a:r>
            <a:r>
              <a:rPr lang="en-US" sz="1600" i="1" dirty="0">
                <a:latin typeface="Calibri"/>
                <a:ea typeface="Calibri"/>
                <a:cs typeface="Calibri"/>
                <a:sym typeface="Calibri"/>
              </a:rPr>
              <a:t>on material entity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ide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gagasan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baseline="30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g12fad8aead9_0_25"/>
          <p:cNvSpPr txBox="1"/>
          <p:nvPr/>
        </p:nvSpPr>
        <p:spPr>
          <a:xfrm>
            <a:off x="369600" y="2250075"/>
            <a:ext cx="8404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Paradigma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Definisi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US" sz="1600" dirty="0" err="1" smtClean="0">
                <a:latin typeface="Calibri"/>
                <a:ea typeface="Calibri"/>
                <a:cs typeface="Calibri"/>
                <a:sym typeface="Calibri"/>
              </a:rPr>
              <a:t>okok</a:t>
            </a:r>
            <a:r>
              <a:rPr lang="en-US" sz="16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persoalan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ilmu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mikro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pendefinisian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akibat-akibat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serta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interaksi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makro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struktur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pranata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g12fad8aead9_0_25"/>
          <p:cNvSpPr txBox="1"/>
          <p:nvPr/>
        </p:nvSpPr>
        <p:spPr>
          <a:xfrm>
            <a:off x="369600" y="3112325"/>
            <a:ext cx="84048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Char char="●"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Paradigma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Perilaku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Subyek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paradigma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perilaku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i="1" dirty="0">
                <a:latin typeface="Calibri"/>
                <a:ea typeface="Calibri"/>
                <a:cs typeface="Calibri"/>
                <a:sym typeface="Calibri"/>
              </a:rPr>
              <a:t>behavior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individu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menimbulkan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akibat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perubahan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terhadap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tindakan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selanjutnya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khususnya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penghargaan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i="1" dirty="0">
                <a:latin typeface="Calibri"/>
                <a:ea typeface="Calibri"/>
                <a:cs typeface="Calibri"/>
                <a:sym typeface="Calibri"/>
              </a:rPr>
              <a:t>reward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)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memancing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perilaku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diinginkan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serta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hukuman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i="1" dirty="0">
                <a:latin typeface="Calibri"/>
                <a:ea typeface="Calibri"/>
                <a:cs typeface="Calibri"/>
                <a:sym typeface="Calibri"/>
              </a:rPr>
              <a:t>punishment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)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mencegah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perilaku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diinginkan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g12fad8aead9_0_3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18" name="Google Shape;218;g12fad8aead9_0_3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19" name="Google Shape;219;g12fad8aead9_0_30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20" name="Google Shape;220;g12fad8aead9_0_30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21" name="Google Shape;221;g12fad8aead9_0_30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22" name="Google Shape;222;g12fad8aead9_0_30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23" name="Google Shape;223;g12fad8aead9_0_30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4" name="Google Shape;224;g12fad8aead9_0_30"/>
          <p:cNvSpPr txBox="1"/>
          <p:nvPr/>
        </p:nvSpPr>
        <p:spPr>
          <a:xfrm>
            <a:off x="0" y="133350"/>
            <a:ext cx="9144000" cy="402000"/>
          </a:xfrm>
          <a:prstGeom prst="rect">
            <a:avLst/>
          </a:prstGeom>
          <a:solidFill>
            <a:srgbClr val="2C987E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Fungsi Sosiologi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25" name="Google Shape;225;g12fad8aead9_0_30"/>
          <p:cNvSpPr txBox="1"/>
          <p:nvPr/>
        </p:nvSpPr>
        <p:spPr>
          <a:xfrm>
            <a:off x="102875" y="991300"/>
            <a:ext cx="86667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Untuk pembangunan </a:t>
            </a:r>
            <a:r>
              <a:rPr lang="en-US" sz="1600">
                <a:latin typeface="Calibri"/>
                <a:ea typeface="Calibri"/>
                <a:cs typeface="Calibri"/>
                <a:sym typeface="Calibri"/>
              </a:rPr>
              <a:t>→ Sosiologi berfungsi untuk memberikan data sosial yang diperlukan pada tahap perencanaan, pelaksanaan, maupun penilaian pembangunan.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12fad8aead9_0_30"/>
          <p:cNvSpPr txBox="1"/>
          <p:nvPr/>
        </p:nvSpPr>
        <p:spPr>
          <a:xfrm>
            <a:off x="673350" y="1599175"/>
            <a:ext cx="67311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Pada tahap perencanaan, hal yang harus diperhatikan adalah kebutuhan sosial.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Pada tahap pelaksanaan, hal yang harus dilihat adalah kekuatan sosial masyarakat serta proses perubahan sosial.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Pada tahap penilaian, hal yang harus dilakukan adalah analisis terhadap dampak sosial pembangunan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oogle Shape;232;g12fad8aead9_0_3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33" name="Google Shape;233;g12fad8aead9_0_3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grpSp>
            <p:nvGrpSpPr>
              <p:cNvPr id="234" name="Google Shape;234;g12fad8aead9_0_35"/>
              <p:cNvGrpSpPr/>
              <p:nvPr/>
            </p:nvGrpSpPr>
            <p:grpSpPr>
              <a:xfrm>
                <a:off x="0" y="4302125"/>
                <a:ext cx="9144000" cy="841375"/>
                <a:chOff x="0" y="4302125"/>
                <a:chExt cx="9144000" cy="841375"/>
              </a:xfrm>
            </p:grpSpPr>
            <p:pic>
              <p:nvPicPr>
                <p:cNvPr id="235" name="Google Shape;235;g12fad8aead9_0_35" descr="E:\ELISA\ERLANGGA LISA\2017\TEMPLATE PPT\SMP PPKN kelas X kelompok wajib\SMP PPKN kelas X kelompok wajib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0" y="4302125"/>
                  <a:ext cx="9144000" cy="8413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36" name="Google Shape;236;g12fad8aead9_0_35"/>
                <p:cNvSpPr txBox="1"/>
                <p:nvPr/>
              </p:nvSpPr>
              <p:spPr>
                <a:xfrm>
                  <a:off x="2057400" y="4732407"/>
                  <a:ext cx="5334000" cy="3540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700" b="1">
                      <a:solidFill>
                        <a:srgbClr val="002060"/>
                      </a:solidFill>
                    </a:rPr>
                    <a:t>SOSIOLOGI</a:t>
                  </a:r>
                  <a:endParaRPr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37" name="Google Shape;237;g12fad8aead9_0_35" descr="A picture containing text&#10;&#10;Description automatically generated"/>
              <p:cNvPicPr preferRelativeResize="0"/>
              <p:nvPr/>
            </p:nvPicPr>
            <p:blipFill rotWithShape="1">
              <a:blip r:embed="rId4">
                <a:alphaModFix/>
              </a:blip>
              <a:srcRect t="18870"/>
              <a:stretch/>
            </p:blipFill>
            <p:spPr>
              <a:xfrm>
                <a:off x="6172200" y="4734224"/>
                <a:ext cx="2743201" cy="35030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38" name="Google Shape;238;g12fad8aead9_0_35"/>
            <p:cNvSpPr/>
            <p:nvPr/>
          </p:nvSpPr>
          <p:spPr>
            <a:xfrm>
              <a:off x="0" y="4722812"/>
              <a:ext cx="1066800" cy="363600"/>
            </a:xfrm>
            <a:prstGeom prst="rect">
              <a:avLst/>
            </a:prstGeom>
            <a:solidFill>
              <a:srgbClr val="1777B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SMA/MA</a:t>
              </a: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9" name="Google Shape;239;g12fad8aead9_0_35"/>
          <p:cNvSpPr txBox="1"/>
          <p:nvPr/>
        </p:nvSpPr>
        <p:spPr>
          <a:xfrm>
            <a:off x="373850" y="832300"/>
            <a:ext cx="544050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b="1" dirty="0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rgbClr val="2C987E"/>
                </a:solidFill>
                <a:latin typeface="Calibri"/>
                <a:ea typeface="Calibri"/>
                <a:cs typeface="Calibri"/>
                <a:sym typeface="Calibri"/>
              </a:rPr>
              <a:t>penelitian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penelitian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diperoleh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rencana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penyelesaian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masalah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g12fad8aead9_0_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7050" y="152400"/>
            <a:ext cx="3894550" cy="38945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g12fad8aead9_0_35"/>
          <p:cNvSpPr txBox="1"/>
          <p:nvPr/>
        </p:nvSpPr>
        <p:spPr>
          <a:xfrm>
            <a:off x="373850" y="1787700"/>
            <a:ext cx="5150700" cy="2769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negara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sedang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berkembang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dibutuhkan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dihasilkan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penelitian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para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pengambil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keputusan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menyusun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rencana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penyelesaian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mencegah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kenakalan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remaja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mengatasi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pengangguran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12fad8aead9_0_35"/>
          <p:cNvSpPr txBox="1"/>
          <p:nvPr/>
        </p:nvSpPr>
        <p:spPr>
          <a:xfrm rot="-5400000" flipH="1">
            <a:off x="7580375" y="2565000"/>
            <a:ext cx="1814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>
                <a:latin typeface="Calibri"/>
                <a:ea typeface="Calibri"/>
                <a:cs typeface="Calibri"/>
                <a:sym typeface="Calibri"/>
              </a:rPr>
              <a:t>Sumber: freepik</a:t>
            </a:r>
            <a:endParaRPr sz="1100" i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1033</Words>
  <Application>Microsoft Office PowerPoint</Application>
  <PresentationFormat>On-screen Show (16:9)</PresentationFormat>
  <Paragraphs>119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Batang</vt:lpstr>
      <vt:lpstr>Cambria</vt:lpstr>
      <vt:lpstr>Calibri</vt:lpstr>
      <vt:lpstr>Candara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Marsella Putri</dc:creator>
  <cp:lastModifiedBy>IT</cp:lastModifiedBy>
  <cp:revision>3</cp:revision>
  <dcterms:created xsi:type="dcterms:W3CDTF">2006-08-16T00:00:00Z</dcterms:created>
  <dcterms:modified xsi:type="dcterms:W3CDTF">2022-05-30T16:55:46Z</dcterms:modified>
</cp:coreProperties>
</file>